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79" d="100"/>
          <a:sy n="79" d="100"/>
        </p:scale>
        <p:origin x="31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7175" y="7164642"/>
            <a:ext cx="4371975" cy="2113280"/>
          </a:xfrm>
        </p:spPr>
        <p:txBody>
          <a:bodyPr anchor="ctr">
            <a:normAutofit/>
          </a:bodyPr>
          <a:lstStyle>
            <a:lvl1pPr algn="r">
              <a:defRPr sz="3300" spc="15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4843463" y="7164642"/>
            <a:ext cx="1800225" cy="2113280"/>
          </a:xfrm>
        </p:spPr>
        <p:txBody>
          <a:bodyPr lIns="91440" rIns="91440" anchor="ctr">
            <a:normAutofit/>
          </a:bodyPr>
          <a:lstStyle>
            <a:lvl1pPr marL="0" indent="0" algn="l">
              <a:lnSpc>
                <a:spcPct val="100000"/>
              </a:lnSpc>
              <a:spcBef>
                <a:spcPts val="0"/>
              </a:spcBef>
              <a:buNone/>
              <a:defRPr sz="120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83C34C3B-735A-4DDE-9024-D9B4F8372BF9}" type="datetimeFigureOut">
              <a:rPr kumimoji="1" lang="ja-JP" altLang="en-US" smtClean="0"/>
              <a:t>2023/10/31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
        <p:nvSpPr>
          <p:cNvPr id="11" name="Rectangle 10"/>
          <p:cNvSpPr/>
          <p:nvPr/>
        </p:nvSpPr>
        <p:spPr>
          <a:xfrm>
            <a:off x="0" y="1"/>
            <a:ext cx="6858000" cy="6604001"/>
          </a:xfrm>
          <a:prstGeom prst="rect">
            <a:avLst/>
          </a:prstGeom>
          <a:blipFill dpi="0" rotWithShape="1">
            <a:blip r:embed="rId2">
              <a:duotone>
                <a:schemeClr val="accent2">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4717599" y="7603709"/>
            <a:ext cx="0" cy="1320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4014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Tree>
    <p:extLst>
      <p:ext uri="{BB962C8B-B14F-4D97-AF65-F5344CB8AC3E}">
        <p14:creationId xmlns:p14="http://schemas.microsoft.com/office/powerpoint/2010/main" val="373480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1100667"/>
            <a:ext cx="1478756" cy="7814733"/>
          </a:xfrm>
        </p:spPr>
        <p:txBody>
          <a:bodyPr vert="eaVert" lIns="45720" tIns="91440" rIns="45720" bIns="9144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57214" y="1100667"/>
            <a:ext cx="4264819" cy="78147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cxnSp>
        <p:nvCxnSpPr>
          <p:cNvPr id="8" name="Straight Connector 7"/>
          <p:cNvCxnSpPr/>
          <p:nvPr/>
        </p:nvCxnSpPr>
        <p:spPr>
          <a:xfrm rot="5400000" flipV="1">
            <a:off x="5657850" y="488827"/>
            <a:ext cx="0" cy="514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34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Tree>
    <p:extLst>
      <p:ext uri="{BB962C8B-B14F-4D97-AF65-F5344CB8AC3E}">
        <p14:creationId xmlns:p14="http://schemas.microsoft.com/office/powerpoint/2010/main" val="1501374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175" y="7164642"/>
            <a:ext cx="4371975" cy="2113280"/>
          </a:xfrm>
        </p:spPr>
        <p:txBody>
          <a:bodyPr anchor="ctr">
            <a:normAutofit/>
          </a:bodyPr>
          <a:lstStyle>
            <a:lvl1pPr algn="r">
              <a:defRPr sz="3300" b="0" spc="150"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43463" y="7164642"/>
            <a:ext cx="1800225" cy="211328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
        <p:nvSpPr>
          <p:cNvPr id="10" name="Rectangle 9"/>
          <p:cNvSpPr/>
          <p:nvPr/>
        </p:nvSpPr>
        <p:spPr>
          <a:xfrm>
            <a:off x="0" y="0"/>
            <a:ext cx="6858000" cy="6604000"/>
          </a:xfrm>
          <a:prstGeom prst="rect">
            <a:avLst/>
          </a:prstGeom>
          <a:blipFill dpi="0" rotWithShape="1">
            <a:blip r:embed="rId2">
              <a:duotone>
                <a:schemeClr val="accent1">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4717599" y="7603709"/>
            <a:ext cx="0" cy="1320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06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6072" y="845312"/>
            <a:ext cx="5467541" cy="216611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76072" y="3302000"/>
            <a:ext cx="2674620" cy="581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368993" y="3302000"/>
            <a:ext cx="2674620" cy="581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Tree>
    <p:extLst>
      <p:ext uri="{BB962C8B-B14F-4D97-AF65-F5344CB8AC3E}">
        <p14:creationId xmlns:p14="http://schemas.microsoft.com/office/powerpoint/2010/main" val="149001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576072" y="845312"/>
            <a:ext cx="5467541" cy="216611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6072" y="3148363"/>
            <a:ext cx="2674620" cy="1188720"/>
          </a:xfrm>
        </p:spPr>
        <p:txBody>
          <a:bodyPr lIns="137160" rIns="137160" anchor="ctr">
            <a:normAutofit/>
          </a:bodyPr>
          <a:lstStyle>
            <a:lvl1pPr marL="0" indent="0">
              <a:spcBef>
                <a:spcPts val="0"/>
              </a:spcBef>
              <a:spcAft>
                <a:spcPts val="0"/>
              </a:spcAft>
              <a:buNone/>
              <a:defRPr sz="1650" b="0" cap="none" baseline="0">
                <a:solidFill>
                  <a:schemeClr val="accent2"/>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576072" y="4286805"/>
            <a:ext cx="2674620" cy="482671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368993" y="3148363"/>
            <a:ext cx="2674620" cy="1188720"/>
          </a:xfrm>
        </p:spPr>
        <p:txBody>
          <a:bodyPr lIns="137160" rIns="137160" anchor="ctr">
            <a:normAutofit/>
          </a:bodyPr>
          <a:lstStyle>
            <a:lvl1pPr marL="0" indent="0">
              <a:spcBef>
                <a:spcPts val="0"/>
              </a:spcBef>
              <a:spcAft>
                <a:spcPts val="0"/>
              </a:spcAft>
              <a:buNone/>
              <a:defRPr lang="en-US" sz="1650" b="0" kern="1200" cap="none" baseline="0" dirty="0">
                <a:solidFill>
                  <a:schemeClr val="accent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ja-JP" altLang="en-US"/>
              <a:t>マスター テキストの書式設定</a:t>
            </a:r>
          </a:p>
        </p:txBody>
      </p:sp>
      <p:sp>
        <p:nvSpPr>
          <p:cNvPr id="6" name="Content Placeholder 5"/>
          <p:cNvSpPr>
            <a:spLocks noGrp="1"/>
          </p:cNvSpPr>
          <p:nvPr>
            <p:ph sz="quarter" idx="4"/>
          </p:nvPr>
        </p:nvSpPr>
        <p:spPr>
          <a:xfrm>
            <a:off x="3368993" y="4286805"/>
            <a:ext cx="2674620" cy="482671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Tree>
    <p:extLst>
      <p:ext uri="{BB962C8B-B14F-4D97-AF65-F5344CB8AC3E}">
        <p14:creationId xmlns:p14="http://schemas.microsoft.com/office/powerpoint/2010/main" val="302086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Tree>
    <p:extLst>
      <p:ext uri="{BB962C8B-B14F-4D97-AF65-F5344CB8AC3E}">
        <p14:creationId xmlns:p14="http://schemas.microsoft.com/office/powerpoint/2010/main" val="415366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Tree>
    <p:extLst>
      <p:ext uri="{BB962C8B-B14F-4D97-AF65-F5344CB8AC3E}">
        <p14:creationId xmlns:p14="http://schemas.microsoft.com/office/powerpoint/2010/main" val="422744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576072" y="681069"/>
            <a:ext cx="2468880" cy="2509520"/>
          </a:xfrm>
        </p:spPr>
        <p:txBody>
          <a:bodyPr>
            <a:noAutofit/>
          </a:bodyPr>
          <a:lstStyle>
            <a:lvl1pPr>
              <a:lnSpc>
                <a:spcPct val="80000"/>
              </a:lnSpc>
              <a:defRPr sz="2700"/>
            </a:lvl1pPr>
          </a:lstStyle>
          <a:p>
            <a:r>
              <a:rPr lang="ja-JP" altLang="en-US"/>
              <a:t>マスター タイトルの書式設定</a:t>
            </a:r>
            <a:endParaRPr lang="en-US" dirty="0"/>
          </a:p>
        </p:txBody>
      </p:sp>
      <p:sp>
        <p:nvSpPr>
          <p:cNvPr id="3" name="Content Placeholder 2"/>
          <p:cNvSpPr>
            <a:spLocks noGrp="1"/>
          </p:cNvSpPr>
          <p:nvPr>
            <p:ph idx="1"/>
          </p:nvPr>
        </p:nvSpPr>
        <p:spPr>
          <a:xfrm>
            <a:off x="3214687" y="1188720"/>
            <a:ext cx="3194114" cy="7488936"/>
          </a:xfrm>
        </p:spPr>
        <p:txBody>
          <a:bodyPr>
            <a:normAutofit/>
          </a:bodyPr>
          <a:lstStyle>
            <a:lvl1pPr>
              <a:defRPr sz="1500"/>
            </a:lvl1pPr>
            <a:lvl2pPr>
              <a:defRPr sz="1200"/>
            </a:lvl2pPr>
            <a:lvl3pPr>
              <a:defRPr sz="90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6072" y="3260842"/>
            <a:ext cx="2468880" cy="5434425"/>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spTree>
    <p:extLst>
      <p:ext uri="{BB962C8B-B14F-4D97-AF65-F5344CB8AC3E}">
        <p14:creationId xmlns:p14="http://schemas.microsoft.com/office/powerpoint/2010/main" val="1088706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7175" y="7164644"/>
            <a:ext cx="4371975" cy="2113280"/>
          </a:xfrm>
        </p:spPr>
        <p:txBody>
          <a:bodyPr anchor="ctr">
            <a:normAutofit/>
          </a:bodyPr>
          <a:lstStyle>
            <a:lvl1pPr algn="r">
              <a:defRPr sz="3300" spc="15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6856286" cy="6604000"/>
          </a:xfrm>
          <a:solidFill>
            <a:schemeClr val="accent2">
              <a:lumMod val="60000"/>
              <a:lumOff val="40000"/>
            </a:schemeClr>
          </a:solidFill>
        </p:spPr>
        <p:txBody>
          <a:bodyPr lIns="457200" tIns="36576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843463" y="7164644"/>
            <a:ext cx="1800225" cy="211328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3C34C3B-735A-4DDE-9024-D9B4F8372BF9}" type="datetimeFigureOut">
              <a:rPr kumimoji="1" lang="ja-JP" altLang="en-US" smtClean="0"/>
              <a:t>2023/10/31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69409D-6BF3-49B0-BA17-9DBF62D7FE7E}" type="slidenum">
              <a:rPr kumimoji="1" lang="ja-JP" altLang="en-US" smtClean="0"/>
              <a:t>‹#›</a:t>
            </a:fld>
            <a:endParaRPr kumimoji="1" lang="ja-JP" altLang="en-US"/>
          </a:p>
        </p:txBody>
      </p:sp>
      <p:cxnSp>
        <p:nvCxnSpPr>
          <p:cNvPr id="8" name="Straight Connector 7"/>
          <p:cNvCxnSpPr/>
          <p:nvPr/>
        </p:nvCxnSpPr>
        <p:spPr>
          <a:xfrm flipV="1">
            <a:off x="4717599" y="7603709"/>
            <a:ext cx="0" cy="1320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13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845312"/>
            <a:ext cx="5467541" cy="216611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6073" y="3302000"/>
            <a:ext cx="5467541" cy="5811520"/>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76073" y="9346572"/>
            <a:ext cx="1211705" cy="3962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83C34C3B-735A-4DDE-9024-D9B4F8372BF9}" type="datetimeFigureOut">
              <a:rPr kumimoji="1" lang="ja-JP" altLang="en-US" smtClean="0"/>
              <a:t>2023/10/31</a:t>
            </a:fld>
            <a:endParaRPr kumimoji="1" lang="ja-JP" altLang="en-US"/>
          </a:p>
        </p:txBody>
      </p:sp>
      <p:sp>
        <p:nvSpPr>
          <p:cNvPr id="5" name="Footer Placeholder 4"/>
          <p:cNvSpPr>
            <a:spLocks noGrp="1"/>
          </p:cNvSpPr>
          <p:nvPr>
            <p:ph type="ftr" sz="quarter" idx="3"/>
          </p:nvPr>
        </p:nvSpPr>
        <p:spPr>
          <a:xfrm>
            <a:off x="2724150" y="9346572"/>
            <a:ext cx="3319571" cy="3962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6096000" y="9346572"/>
            <a:ext cx="547688" cy="3962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4069409D-6BF3-49B0-BA17-9DBF62D7FE7E}" type="slidenum">
              <a:rPr kumimoji="1" lang="ja-JP" altLang="en-US" smtClean="0"/>
              <a:t>‹#›</a:t>
            </a:fld>
            <a:endParaRPr kumimoji="1" lang="ja-JP" altLang="en-US"/>
          </a:p>
        </p:txBody>
      </p:sp>
      <p:cxnSp>
        <p:nvCxnSpPr>
          <p:cNvPr id="8" name="Straight Connector 7"/>
          <p:cNvCxnSpPr/>
          <p:nvPr/>
        </p:nvCxnSpPr>
        <p:spPr>
          <a:xfrm flipV="1">
            <a:off x="428625" y="1193579"/>
            <a:ext cx="0" cy="1320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0672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kumimoji="1"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kumimoji="1"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a:extLst>
              <a:ext uri="{FF2B5EF4-FFF2-40B4-BE49-F238E27FC236}">
                <a16:creationId xmlns:a16="http://schemas.microsoft.com/office/drawing/2014/main" id="{1E183F00-8C81-477F-879B-88C4AE4707C4}"/>
              </a:ext>
            </a:extLst>
          </p:cNvPr>
          <p:cNvSpPr/>
          <p:nvPr/>
        </p:nvSpPr>
        <p:spPr>
          <a:xfrm>
            <a:off x="-30082" y="7229201"/>
            <a:ext cx="6945549" cy="2676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35FDF11E-5C3D-4CCC-B6DD-9FD8565FFE74}"/>
              </a:ext>
            </a:extLst>
          </p:cNvPr>
          <p:cNvSpPr/>
          <p:nvPr/>
        </p:nvSpPr>
        <p:spPr>
          <a:xfrm>
            <a:off x="293643" y="6570979"/>
            <a:ext cx="6270714" cy="317020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54861514-128A-4722-BFFC-036CAB652738}"/>
              </a:ext>
            </a:extLst>
          </p:cNvPr>
          <p:cNvSpPr>
            <a:spLocks noGrp="1"/>
          </p:cNvSpPr>
          <p:nvPr>
            <p:ph type="ctrTitle"/>
          </p:nvPr>
        </p:nvSpPr>
        <p:spPr>
          <a:xfrm>
            <a:off x="335553" y="332767"/>
            <a:ext cx="6065248" cy="5780650"/>
          </a:xfrm>
          <a:solidFill>
            <a:schemeClr val="bg1"/>
          </a:solidFill>
          <a:ln>
            <a:solidFill>
              <a:srgbClr val="FFFFE7"/>
            </a:solidFill>
          </a:ln>
        </p:spPr>
        <p:txBody>
          <a:bodyPr/>
          <a:lstStyle/>
          <a:p>
            <a:r>
              <a:rPr kumimoji="1" lang="ja-JP" altLang="en-US" dirty="0"/>
              <a:t>　</a:t>
            </a:r>
            <a:br>
              <a:rPr kumimoji="1" lang="en-US" altLang="ja-JP" dirty="0"/>
            </a:br>
            <a:endParaRPr kumimoji="1" lang="ja-JP" altLang="en-US" dirty="0"/>
          </a:p>
        </p:txBody>
      </p:sp>
      <p:sp>
        <p:nvSpPr>
          <p:cNvPr id="9" name="正方形/長方形 8">
            <a:extLst>
              <a:ext uri="{FF2B5EF4-FFF2-40B4-BE49-F238E27FC236}">
                <a16:creationId xmlns:a16="http://schemas.microsoft.com/office/drawing/2014/main" id="{5D1C7D44-7C4D-4E9C-99E4-BE9EF153F453}"/>
              </a:ext>
            </a:extLst>
          </p:cNvPr>
          <p:cNvSpPr/>
          <p:nvPr/>
        </p:nvSpPr>
        <p:spPr>
          <a:xfrm>
            <a:off x="217698" y="1039135"/>
            <a:ext cx="6384237" cy="707886"/>
          </a:xfrm>
          <a:prstGeom prst="rect">
            <a:avLst/>
          </a:prstGeom>
          <a:noFill/>
        </p:spPr>
        <p:txBody>
          <a:bodyPr wrap="square" lIns="91440" tIns="45720" rIns="91440" bIns="45720">
            <a:spAutoFit/>
          </a:bodyPr>
          <a:lstStyle/>
          <a:p>
            <a:pPr algn="ctr"/>
            <a:r>
              <a:rPr lang="ja-JP" altLang="en-US" sz="4000" dirty="0">
                <a:ln w="0"/>
                <a:solidFill>
                  <a:srgbClr val="FF0000"/>
                </a:solidFill>
                <a:effectLst>
                  <a:outerShdw blurRad="38100" dist="19050" dir="2700000" algn="tl" rotWithShape="0">
                    <a:schemeClr val="dk1">
                      <a:alpha val="40000"/>
                    </a:schemeClr>
                  </a:outerShdw>
                </a:effectLst>
                <a:latin typeface="UD デジタル 教科書体 N-B" panose="02020700000000000000" pitchFamily="17" charset="-128"/>
                <a:ea typeface="UD デジタル 教科書体 N-B" panose="02020700000000000000" pitchFamily="17" charset="-128"/>
              </a:rPr>
              <a:t>収穫祭</a:t>
            </a:r>
            <a:r>
              <a:rPr lang="ja-JP" altLang="en-US" sz="4000" dirty="0">
                <a:ln w="0"/>
                <a:effectLst>
                  <a:outerShdw blurRad="38100" dist="19050" dir="2700000" algn="tl" rotWithShape="0">
                    <a:schemeClr val="dk1">
                      <a:alpha val="40000"/>
                    </a:schemeClr>
                  </a:outerShdw>
                </a:effectLst>
                <a:latin typeface="UD デジタル 教科書体 N-B" panose="02020700000000000000" pitchFamily="17" charset="-128"/>
                <a:ea typeface="UD デジタル 教科書体 N-B" panose="02020700000000000000" pitchFamily="17" charset="-128"/>
              </a:rPr>
              <a:t>しめ縄作りと餅つき</a:t>
            </a:r>
          </a:p>
        </p:txBody>
      </p:sp>
      <p:sp>
        <p:nvSpPr>
          <p:cNvPr id="10" name="テキスト ボックス 9">
            <a:extLst>
              <a:ext uri="{FF2B5EF4-FFF2-40B4-BE49-F238E27FC236}">
                <a16:creationId xmlns:a16="http://schemas.microsoft.com/office/drawing/2014/main" id="{62F8F64E-922E-4DF5-AAA6-31BB9C8992DA}"/>
              </a:ext>
            </a:extLst>
          </p:cNvPr>
          <p:cNvSpPr txBox="1"/>
          <p:nvPr/>
        </p:nvSpPr>
        <p:spPr>
          <a:xfrm>
            <a:off x="309276" y="409492"/>
            <a:ext cx="4673074" cy="307777"/>
          </a:xfrm>
          <a:prstGeom prst="rect">
            <a:avLst/>
          </a:prstGeom>
          <a:noFill/>
        </p:spPr>
        <p:txBody>
          <a:bodyPr wrap="none" rtlCol="0">
            <a:spAutoFit/>
          </a:bodyPr>
          <a:lstStyle/>
          <a:p>
            <a:r>
              <a:rPr kumimoji="1" lang="ja-JP" altLang="en-US" sz="1400" dirty="0"/>
              <a:t>学習院女子大学　環境教育センター主催　親子農業体験</a:t>
            </a:r>
          </a:p>
        </p:txBody>
      </p:sp>
      <p:sp>
        <p:nvSpPr>
          <p:cNvPr id="11" name="テキスト ボックス 10">
            <a:extLst>
              <a:ext uri="{FF2B5EF4-FFF2-40B4-BE49-F238E27FC236}">
                <a16:creationId xmlns:a16="http://schemas.microsoft.com/office/drawing/2014/main" id="{F70D66EE-D940-49BF-A692-08C51CCCF0DF}"/>
              </a:ext>
            </a:extLst>
          </p:cNvPr>
          <p:cNvSpPr txBox="1"/>
          <p:nvPr/>
        </p:nvSpPr>
        <p:spPr>
          <a:xfrm>
            <a:off x="315713" y="5035585"/>
            <a:ext cx="6206733" cy="1277273"/>
          </a:xfrm>
          <a:prstGeom prst="rect">
            <a:avLst/>
          </a:prstGeom>
          <a:noFill/>
        </p:spPr>
        <p:txBody>
          <a:bodyPr wrap="square" rtlCol="0">
            <a:spAutoFit/>
          </a:bodyPr>
          <a:lstStyle/>
          <a:p>
            <a:r>
              <a:rPr lang="ja-JP" altLang="en-US" sz="1100" kern="0">
                <a:latin typeface="+mj-ea"/>
                <a:cs typeface="ＭＳ Ｐゴシック" panose="020B0600070205080204" pitchFamily="50" charset="-128"/>
              </a:rPr>
              <a:t>　</a:t>
            </a:r>
            <a:r>
              <a:rPr lang="ja-JP" altLang="ja-JP" sz="1100" kern="0">
                <a:latin typeface="+mj-ea"/>
                <a:cs typeface="ＭＳ Ｐゴシック" panose="020B0600070205080204" pitchFamily="50" charset="-128"/>
              </a:rPr>
              <a:t>環境</a:t>
            </a:r>
            <a:r>
              <a:rPr lang="ja-JP" altLang="ja-JP" sz="1100" kern="0" dirty="0">
                <a:latin typeface="+mj-ea"/>
                <a:cs typeface="ＭＳ Ｐゴシック" panose="020B0600070205080204" pitchFamily="50" charset="-128"/>
              </a:rPr>
              <a:t>教育センターでは</a:t>
            </a:r>
            <a:r>
              <a:rPr lang="ja-JP" altLang="en-US" sz="1100" kern="0" dirty="0">
                <a:latin typeface="+mj-ea"/>
                <a:cs typeface="ＭＳ Ｐゴシック" panose="020B0600070205080204" pitchFamily="50" charset="-128"/>
              </a:rPr>
              <a:t>令和２年から</a:t>
            </a:r>
            <a:r>
              <a:rPr lang="ja-JP" altLang="ja-JP" sz="1100" kern="0" dirty="0">
                <a:effectLst/>
                <a:latin typeface="+mj-ea"/>
                <a:ea typeface="+mj-ea"/>
                <a:cs typeface="ＭＳ Ｐゴシック" panose="020B0600070205080204" pitchFamily="50" charset="-128"/>
              </a:rPr>
              <a:t>農業体験プログラムを</a:t>
            </a:r>
            <a:r>
              <a:rPr lang="ja-JP" altLang="en-US" sz="1100" kern="0" dirty="0">
                <a:effectLst/>
                <a:latin typeface="+mj-ea"/>
                <a:ea typeface="+mj-ea"/>
                <a:cs typeface="ＭＳ Ｐゴシック" panose="020B0600070205080204" pitchFamily="50" charset="-128"/>
              </a:rPr>
              <a:t>開始しましたが新型コロナの影響で</a:t>
            </a:r>
            <a:endParaRPr lang="en-US" altLang="ja-JP" sz="1100" kern="0" dirty="0">
              <a:effectLst/>
              <a:latin typeface="+mj-ea"/>
              <a:ea typeface="+mj-ea"/>
              <a:cs typeface="ＭＳ Ｐゴシック" panose="020B0600070205080204" pitchFamily="50" charset="-128"/>
            </a:endParaRPr>
          </a:p>
          <a:p>
            <a:r>
              <a:rPr lang="ja-JP" altLang="en-US" sz="1100" kern="0" dirty="0">
                <a:effectLst/>
                <a:latin typeface="+mj-ea"/>
                <a:ea typeface="+mj-ea"/>
                <a:cs typeface="ＭＳ Ｐゴシック" panose="020B0600070205080204" pitchFamily="50" charset="-128"/>
              </a:rPr>
              <a:t>当初は</a:t>
            </a:r>
            <a:r>
              <a:rPr lang="ja-JP" altLang="ja-JP" sz="1100" kern="0" dirty="0">
                <a:effectLst/>
                <a:latin typeface="+mj-ea"/>
                <a:ea typeface="+mj-ea"/>
                <a:cs typeface="ＭＳ Ｐゴシック" panose="020B0600070205080204" pitchFamily="50" charset="-128"/>
              </a:rPr>
              <a:t>スタッフが田植え、草取り、稲刈り</a:t>
            </a:r>
            <a:r>
              <a:rPr lang="ja-JP" altLang="en-US" sz="1100" kern="0" dirty="0">
                <a:latin typeface="+mj-ea"/>
                <a:ea typeface="+mj-ea"/>
                <a:cs typeface="ＭＳ Ｐゴシック" panose="020B0600070205080204" pitchFamily="50" charset="-128"/>
              </a:rPr>
              <a:t>をして、</a:t>
            </a:r>
            <a:r>
              <a:rPr lang="en-US" altLang="ja-JP" sz="1100" kern="0" dirty="0">
                <a:latin typeface="+mj-ea"/>
                <a:ea typeface="+mj-ea"/>
                <a:cs typeface="ＭＳ Ｐゴシック" panose="020B0600070205080204" pitchFamily="50" charset="-128"/>
              </a:rPr>
              <a:t>12</a:t>
            </a:r>
            <a:r>
              <a:rPr lang="ja-JP" altLang="en-US" sz="1100" kern="0" dirty="0">
                <a:latin typeface="+mj-ea"/>
                <a:ea typeface="+mj-ea"/>
                <a:cs typeface="ＭＳ Ｐゴシック" panose="020B0600070205080204" pitchFamily="50" charset="-128"/>
              </a:rPr>
              <a:t>月に募集した親子参加者に正月飾りと牡丹餅づくりを体験していただきました。翌年からは春に田植え、初夏に</a:t>
            </a:r>
            <a:r>
              <a:rPr lang="ja-JP" altLang="en-US" sz="1100" kern="0" dirty="0">
                <a:effectLst/>
                <a:latin typeface="+mj-ea"/>
                <a:ea typeface="+mj-ea"/>
                <a:cs typeface="ＭＳ Ｐゴシック" panose="020B0600070205080204" pitchFamily="50" charset="-128"/>
              </a:rPr>
              <a:t>田の草取りと生き物観察、秋に稲刈り、昨年からは初冬に収穫祭として餅つきを行い大好評でした。今年ももち米のわらを使ってしめ縄飾りを作り、昼食につきたてのお餅を味わい、畑に行って収穫も体験します。</a:t>
            </a:r>
            <a:endParaRPr lang="en-US" altLang="ja-JP" sz="1100" kern="0" dirty="0">
              <a:effectLst/>
              <a:latin typeface="+mj-ea"/>
              <a:ea typeface="+mj-ea"/>
              <a:cs typeface="ＭＳ Ｐゴシック" panose="020B0600070205080204" pitchFamily="50" charset="-128"/>
            </a:endParaRPr>
          </a:p>
          <a:p>
            <a:r>
              <a:rPr lang="ja-JP" altLang="en-US" sz="1100" kern="0" dirty="0">
                <a:effectLst/>
                <a:latin typeface="+mj-ea"/>
                <a:ea typeface="+mj-ea"/>
                <a:cs typeface="ＭＳ Ｐゴシック" panose="020B0600070205080204" pitchFamily="50" charset="-128"/>
              </a:rPr>
              <a:t>食べるもの、食べること、それが出来るまで等、食を意識</a:t>
            </a:r>
            <a:r>
              <a:rPr lang="ja-JP" altLang="en-US" sz="1100" kern="0" dirty="0">
                <a:latin typeface="+mj-ea"/>
                <a:ea typeface="+mj-ea"/>
              </a:rPr>
              <a:t>する一日をいっしょに過ごしょう！</a:t>
            </a:r>
            <a:endParaRPr lang="ja-JP" altLang="en-US" sz="1100" dirty="0"/>
          </a:p>
          <a:p>
            <a:pPr algn="just"/>
            <a:endParaRPr lang="ja-JP" altLang="ja-JP" sz="1100" kern="100" dirty="0">
              <a:latin typeface="+mj-ea"/>
              <a:cs typeface="Times New Roman" panose="02020603050405020304" pitchFamily="18" charset="0"/>
            </a:endParaRPr>
          </a:p>
        </p:txBody>
      </p:sp>
      <p:pic>
        <p:nvPicPr>
          <p:cNvPr id="23" name="グラフィックス 22" descr="農業">
            <a:extLst>
              <a:ext uri="{FF2B5EF4-FFF2-40B4-BE49-F238E27FC236}">
                <a16:creationId xmlns:a16="http://schemas.microsoft.com/office/drawing/2014/main" id="{753E4A68-213E-4D71-ADD3-1DB0424F73F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18023" y="1526796"/>
            <a:ext cx="832127" cy="832127"/>
          </a:xfrm>
          <a:prstGeom prst="rect">
            <a:avLst/>
          </a:prstGeom>
        </p:spPr>
      </p:pic>
      <p:sp>
        <p:nvSpPr>
          <p:cNvPr id="24" name="テキスト ボックス 23">
            <a:extLst>
              <a:ext uri="{FF2B5EF4-FFF2-40B4-BE49-F238E27FC236}">
                <a16:creationId xmlns:a16="http://schemas.microsoft.com/office/drawing/2014/main" id="{8195ED3B-DE2C-400E-AF54-C01FB4A9BC57}"/>
              </a:ext>
            </a:extLst>
          </p:cNvPr>
          <p:cNvSpPr txBox="1"/>
          <p:nvPr/>
        </p:nvSpPr>
        <p:spPr>
          <a:xfrm>
            <a:off x="1311192" y="1607667"/>
            <a:ext cx="4338635" cy="892552"/>
          </a:xfrm>
          <a:prstGeom prst="rect">
            <a:avLst/>
          </a:prstGeom>
          <a:noFill/>
        </p:spPr>
        <p:txBody>
          <a:bodyPr wrap="square" rtlCol="0">
            <a:spAutoFit/>
          </a:bodyPr>
          <a:lstStyle/>
          <a:p>
            <a:r>
              <a:rPr lang="ja-JP" altLang="en-US" b="1" kern="0" dirty="0">
                <a:latin typeface="+mj-ea"/>
                <a:ea typeface="+mj-ea"/>
                <a:cs typeface="Times New Roman" panose="02020603050405020304" pitchFamily="18" charset="0"/>
              </a:rPr>
              <a:t>　　</a:t>
            </a:r>
            <a:r>
              <a:rPr lang="ja-JP" altLang="en-US" sz="2400" b="1" kern="0" dirty="0">
                <a:latin typeface="+mj-ea"/>
                <a:ea typeface="+mj-ea"/>
                <a:cs typeface="Times New Roman" panose="02020603050405020304" pitchFamily="18" charset="0"/>
              </a:rPr>
              <a:t>食と農の体験教室</a:t>
            </a:r>
            <a:endParaRPr lang="en-US" altLang="ja-JP" sz="2400" b="1" kern="0" dirty="0">
              <a:latin typeface="+mj-ea"/>
              <a:ea typeface="+mj-ea"/>
              <a:cs typeface="Times New Roman" panose="02020603050405020304" pitchFamily="18" charset="0"/>
            </a:endParaRPr>
          </a:p>
          <a:p>
            <a:pPr algn="just"/>
            <a:r>
              <a:rPr lang="ja-JP" altLang="en-US" sz="1400" kern="0" dirty="0">
                <a:latin typeface="+mj-ea"/>
                <a:ea typeface="+mj-ea"/>
                <a:cs typeface="Times New Roman" panose="02020603050405020304" pitchFamily="18" charset="0"/>
              </a:rPr>
              <a:t>今年収穫した</a:t>
            </a:r>
            <a:r>
              <a:rPr lang="ja-JP" altLang="en-US" sz="1400" kern="0" dirty="0">
                <a:effectLst/>
                <a:latin typeface="+mj-ea"/>
                <a:ea typeface="+mj-ea"/>
                <a:cs typeface="ＭＳ Ｐゴシック" panose="020B0600070205080204" pitchFamily="50" charset="-128"/>
              </a:rPr>
              <a:t>新米の</a:t>
            </a:r>
            <a:r>
              <a:rPr lang="ja-JP" altLang="ja-JP" sz="1400" kern="0" dirty="0">
                <a:effectLst/>
                <a:latin typeface="+mj-ea"/>
                <a:ea typeface="+mj-ea"/>
                <a:cs typeface="ＭＳ Ｐゴシック" panose="020B0600070205080204" pitchFamily="50" charset="-128"/>
              </a:rPr>
              <a:t>もち米で</a:t>
            </a:r>
            <a:r>
              <a:rPr lang="ja-JP" altLang="en-US" sz="1400" kern="0" dirty="0">
                <a:effectLst/>
                <a:latin typeface="+mj-ea"/>
                <a:ea typeface="+mj-ea"/>
                <a:cs typeface="ＭＳ Ｐゴシック" panose="020B0600070205080204" pitchFamily="50" charset="-128"/>
              </a:rPr>
              <a:t>餅つきをして味わい</a:t>
            </a:r>
            <a:endParaRPr lang="en-US" altLang="ja-JP" sz="1400" kern="0" dirty="0">
              <a:effectLst/>
              <a:latin typeface="+mj-ea"/>
              <a:ea typeface="+mj-ea"/>
              <a:cs typeface="ＭＳ Ｐゴシック" panose="020B0600070205080204" pitchFamily="50" charset="-128"/>
            </a:endParaRPr>
          </a:p>
          <a:p>
            <a:pPr algn="just"/>
            <a:r>
              <a:rPr lang="ja-JP" altLang="en-US" sz="1400" kern="0" dirty="0">
                <a:effectLst/>
                <a:latin typeface="+mj-ea"/>
                <a:ea typeface="+mj-ea"/>
                <a:cs typeface="ＭＳ Ｐゴシック" panose="020B0600070205080204" pitchFamily="50" charset="-128"/>
              </a:rPr>
              <a:t>食に感謝しましょう。藁で正月飾りも作成します！</a:t>
            </a:r>
            <a:endParaRPr lang="en-US" altLang="ja-JP" sz="1400" kern="0" dirty="0">
              <a:effectLst/>
              <a:latin typeface="+mj-ea"/>
              <a:ea typeface="+mj-ea"/>
              <a:cs typeface="ＭＳ Ｐゴシック" panose="020B0600070205080204" pitchFamily="50" charset="-128"/>
            </a:endParaRPr>
          </a:p>
        </p:txBody>
      </p:sp>
      <p:pic>
        <p:nvPicPr>
          <p:cNvPr id="27" name="グラフィックス 26" descr="種">
            <a:extLst>
              <a:ext uri="{FF2B5EF4-FFF2-40B4-BE49-F238E27FC236}">
                <a16:creationId xmlns:a16="http://schemas.microsoft.com/office/drawing/2014/main" id="{154FC305-01E9-41A3-BE29-896A13DD6FA1}"/>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53236" y="704345"/>
            <a:ext cx="418124" cy="418124"/>
          </a:xfrm>
          <a:prstGeom prst="rect">
            <a:avLst/>
          </a:prstGeom>
        </p:spPr>
      </p:pic>
      <p:cxnSp>
        <p:nvCxnSpPr>
          <p:cNvPr id="31" name="直線コネクタ 30">
            <a:extLst>
              <a:ext uri="{FF2B5EF4-FFF2-40B4-BE49-F238E27FC236}">
                <a16:creationId xmlns:a16="http://schemas.microsoft.com/office/drawing/2014/main" id="{CF926562-8BFD-4FD3-94A7-B4142AFCDCE6}"/>
              </a:ext>
            </a:extLst>
          </p:cNvPr>
          <p:cNvCxnSpPr>
            <a:cxnSpLocks/>
          </p:cNvCxnSpPr>
          <p:nvPr/>
        </p:nvCxnSpPr>
        <p:spPr>
          <a:xfrm>
            <a:off x="1467657" y="3893971"/>
            <a:ext cx="4959419" cy="17653"/>
          </a:xfrm>
          <a:prstGeom prst="line">
            <a:avLst/>
          </a:prstGeom>
          <a:ln w="571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 name="楕円 27">
            <a:extLst>
              <a:ext uri="{FF2B5EF4-FFF2-40B4-BE49-F238E27FC236}">
                <a16:creationId xmlns:a16="http://schemas.microsoft.com/office/drawing/2014/main" id="{67B42285-7DA2-4BC4-B948-135D1DCC2DF8}"/>
              </a:ext>
            </a:extLst>
          </p:cNvPr>
          <p:cNvSpPr/>
          <p:nvPr/>
        </p:nvSpPr>
        <p:spPr>
          <a:xfrm>
            <a:off x="359223" y="2623688"/>
            <a:ext cx="1147864" cy="1148689"/>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2AB78DE4-DB9F-4574-AA43-131FEBEFB268}"/>
              </a:ext>
            </a:extLst>
          </p:cNvPr>
          <p:cNvSpPr txBox="1"/>
          <p:nvPr/>
        </p:nvSpPr>
        <p:spPr>
          <a:xfrm>
            <a:off x="230125" y="2797248"/>
            <a:ext cx="1406060" cy="830997"/>
          </a:xfrm>
          <a:prstGeom prst="rect">
            <a:avLst/>
          </a:prstGeom>
          <a:noFill/>
        </p:spPr>
        <p:txBody>
          <a:bodyPr wrap="square" rtlCol="0">
            <a:spAutoFit/>
          </a:bodyPr>
          <a:lstStyle/>
          <a:p>
            <a:pPr algn="ctr"/>
            <a:r>
              <a:rPr kumimoji="1" lang="en-US" altLang="ja-JP" sz="2400" b="1" dirty="0">
                <a:solidFill>
                  <a:srgbClr val="FF0000"/>
                </a:solidFill>
                <a:latin typeface="UD デジタル 教科書体 N-B" panose="02020700000000000000" pitchFamily="17" charset="-128"/>
                <a:ea typeface="UD デジタル 教科書体 N-B" panose="02020700000000000000" pitchFamily="17" charset="-128"/>
              </a:rPr>
              <a:t>12/3</a:t>
            </a:r>
          </a:p>
          <a:p>
            <a:pPr algn="ctr"/>
            <a:r>
              <a:rPr kumimoji="1" lang="ja-JP" altLang="en-US" sz="2400" b="1" dirty="0">
                <a:solidFill>
                  <a:srgbClr val="FF0000"/>
                </a:solidFill>
                <a:latin typeface="UD デジタル 教科書体 N-B" panose="02020700000000000000" pitchFamily="17" charset="-128"/>
                <a:ea typeface="UD デジタル 教科書体 N-B" panose="02020700000000000000" pitchFamily="17" charset="-128"/>
              </a:rPr>
              <a:t>（</a:t>
            </a:r>
            <a:r>
              <a:rPr kumimoji="1" lang="en-US" altLang="ja-JP" sz="2400" b="1" dirty="0">
                <a:solidFill>
                  <a:srgbClr val="FF0000"/>
                </a:solidFill>
                <a:latin typeface="UD デジタル 教科書体 N-B" panose="02020700000000000000" pitchFamily="17" charset="-128"/>
                <a:ea typeface="UD デジタル 教科書体 N-B" panose="02020700000000000000" pitchFamily="17" charset="-128"/>
              </a:rPr>
              <a:t>Sun</a:t>
            </a:r>
            <a:r>
              <a:rPr kumimoji="1" lang="ja-JP" altLang="en-US" sz="2400" b="1" dirty="0">
                <a:solidFill>
                  <a:srgbClr val="FF0000"/>
                </a:solidFill>
                <a:latin typeface="UD デジタル 教科書体 N-B" panose="02020700000000000000" pitchFamily="17" charset="-128"/>
                <a:ea typeface="UD デジタル 教科書体 N-B" panose="02020700000000000000" pitchFamily="17" charset="-128"/>
              </a:rPr>
              <a:t>）</a:t>
            </a:r>
          </a:p>
        </p:txBody>
      </p:sp>
      <p:sp>
        <p:nvSpPr>
          <p:cNvPr id="33" name="テキスト ボックス 32">
            <a:extLst>
              <a:ext uri="{FF2B5EF4-FFF2-40B4-BE49-F238E27FC236}">
                <a16:creationId xmlns:a16="http://schemas.microsoft.com/office/drawing/2014/main" id="{4DEB7BFB-D7BA-4E4A-9179-4AA615167854}"/>
              </a:ext>
            </a:extLst>
          </p:cNvPr>
          <p:cNvSpPr txBox="1"/>
          <p:nvPr/>
        </p:nvSpPr>
        <p:spPr>
          <a:xfrm>
            <a:off x="1502289" y="2767123"/>
            <a:ext cx="5161506" cy="1335558"/>
          </a:xfrm>
          <a:prstGeom prst="rect">
            <a:avLst/>
          </a:prstGeom>
          <a:noFill/>
        </p:spPr>
        <p:txBody>
          <a:bodyPr wrap="square" rtlCol="0">
            <a:spAutoFit/>
          </a:bodyPr>
          <a:lstStyle/>
          <a:p>
            <a:pPr algn="l">
              <a:lnSpc>
                <a:spcPts val="1200"/>
              </a:lnSpc>
            </a:pPr>
            <a:r>
              <a:rPr lang="ja-JP" altLang="ja-JP"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集合時</a:t>
            </a:r>
            <a:r>
              <a:rPr lang="ja-JP" altLang="en-US"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間</a:t>
            </a:r>
            <a:r>
              <a:rPr lang="ja-JP" altLang="en-US"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ja-JP" altLang="ja-JP"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午前８：４５　</a:t>
            </a:r>
            <a:r>
              <a:rPr lang="ja-JP" altLang="ja-JP" sz="12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※時間</a:t>
            </a:r>
            <a:r>
              <a:rPr lang="ja-JP" altLang="en-US" sz="12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厳守</a:t>
            </a:r>
            <a:endParaRPr lang="en-US" altLang="ja-JP" sz="18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endParaRPr lang="en-US" altLang="ja-JP"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r>
              <a:rPr lang="ja-JP" altLang="ja-JP"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解散予定　午後４</a:t>
            </a:r>
            <a:r>
              <a:rPr lang="ja-JP" altLang="en-US"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r>
              <a:rPr lang="ja-JP" altLang="ja-JP"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００　</a:t>
            </a:r>
            <a:r>
              <a:rPr lang="ja-JP" altLang="ja-JP" sz="12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※交通事情により前後</a:t>
            </a:r>
            <a:r>
              <a:rPr lang="ja-JP" altLang="en-US" sz="12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します</a:t>
            </a:r>
            <a:endParaRPr lang="en-US" altLang="ja-JP" sz="12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endParaRPr lang="en-US" altLang="ja-JP" sz="12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r>
              <a:rPr lang="ja-JP" altLang="en-US"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集合場所：学習院女子大学</a:t>
            </a:r>
            <a:endParaRPr lang="en-US" altLang="ja-JP"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endParaRPr lang="en-US" altLang="ja-JP" sz="16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r>
              <a:rPr lang="ja-JP" altLang="en-US"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活動場所：さいたま市緑区上野田</a:t>
            </a:r>
            <a:r>
              <a:rPr lang="en-US" altLang="ja-JP"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282</a:t>
            </a:r>
            <a:r>
              <a:rPr lang="ja-JP" altLang="en-US" sz="11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（ファームインさぎ山）</a:t>
            </a:r>
            <a:endParaRPr lang="en-US" altLang="ja-JP" sz="10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endParaRPr lang="ja-JP" altLang="ja-JP" sz="14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p:txBody>
      </p:sp>
      <p:cxnSp>
        <p:nvCxnSpPr>
          <p:cNvPr id="41" name="直線コネクタ 40">
            <a:extLst>
              <a:ext uri="{FF2B5EF4-FFF2-40B4-BE49-F238E27FC236}">
                <a16:creationId xmlns:a16="http://schemas.microsoft.com/office/drawing/2014/main" id="{4BDE46EC-D47A-4BCD-8826-C4513D22B608}"/>
              </a:ext>
            </a:extLst>
          </p:cNvPr>
          <p:cNvCxnSpPr>
            <a:cxnSpLocks/>
          </p:cNvCxnSpPr>
          <p:nvPr/>
        </p:nvCxnSpPr>
        <p:spPr>
          <a:xfrm>
            <a:off x="1270754" y="4955721"/>
            <a:ext cx="4911891" cy="29131"/>
          </a:xfrm>
          <a:prstGeom prst="line">
            <a:avLst/>
          </a:prstGeom>
          <a:ln w="571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6" name="楕円 45">
            <a:extLst>
              <a:ext uri="{FF2B5EF4-FFF2-40B4-BE49-F238E27FC236}">
                <a16:creationId xmlns:a16="http://schemas.microsoft.com/office/drawing/2014/main" id="{6A0DDFC2-8FEF-4807-99D6-118312E549C3}"/>
              </a:ext>
            </a:extLst>
          </p:cNvPr>
          <p:cNvSpPr/>
          <p:nvPr/>
        </p:nvSpPr>
        <p:spPr>
          <a:xfrm>
            <a:off x="359431" y="3844722"/>
            <a:ext cx="1147864" cy="1148689"/>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344BC0E4-A84C-45F4-A541-A9BB56BF93BB}"/>
              </a:ext>
            </a:extLst>
          </p:cNvPr>
          <p:cNvSpPr txBox="1"/>
          <p:nvPr/>
        </p:nvSpPr>
        <p:spPr>
          <a:xfrm>
            <a:off x="230333" y="4064843"/>
            <a:ext cx="1406060" cy="830997"/>
          </a:xfrm>
          <a:prstGeom prst="rect">
            <a:avLst/>
          </a:prstGeom>
          <a:noFill/>
        </p:spPr>
        <p:txBody>
          <a:bodyPr wrap="square" rtlCol="0">
            <a:spAutoFit/>
          </a:bodyPr>
          <a:lstStyle/>
          <a:p>
            <a:pPr algn="ctr"/>
            <a:r>
              <a:rPr kumimoji="1" lang="ja-JP" altLang="en-US" sz="2400" b="1" dirty="0">
                <a:solidFill>
                  <a:srgbClr val="FF0000"/>
                </a:solidFill>
                <a:latin typeface="UD デジタル 教科書体 N-B" panose="02020700000000000000" pitchFamily="17" charset="-128"/>
                <a:ea typeface="UD デジタル 教科書体 N-B" panose="02020700000000000000" pitchFamily="17" charset="-128"/>
              </a:rPr>
              <a:t>定員</a:t>
            </a:r>
            <a:endParaRPr kumimoji="1" lang="en-US" altLang="ja-JP" sz="2400" b="1" dirty="0">
              <a:solidFill>
                <a:srgbClr val="FF0000"/>
              </a:solidFill>
              <a:latin typeface="UD デジタル 教科書体 N-B" panose="02020700000000000000" pitchFamily="17" charset="-128"/>
              <a:ea typeface="UD デジタル 教科書体 N-B" panose="02020700000000000000" pitchFamily="17" charset="-128"/>
            </a:endParaRPr>
          </a:p>
          <a:p>
            <a:pPr algn="ctr"/>
            <a:r>
              <a:rPr kumimoji="1" lang="en-US" altLang="ja-JP" sz="2400" b="1" dirty="0">
                <a:solidFill>
                  <a:srgbClr val="FF0000"/>
                </a:solidFill>
                <a:latin typeface="UD デジタル 教科書体 N-B" panose="02020700000000000000" pitchFamily="17" charset="-128"/>
                <a:ea typeface="UD デジタル 教科書体 N-B" panose="02020700000000000000" pitchFamily="17" charset="-128"/>
              </a:rPr>
              <a:t>15</a:t>
            </a:r>
            <a:r>
              <a:rPr kumimoji="1" lang="ja-JP" altLang="en-US" sz="2400" b="1" dirty="0">
                <a:solidFill>
                  <a:srgbClr val="FF0000"/>
                </a:solidFill>
                <a:latin typeface="UD デジタル 教科書体 N-B" panose="02020700000000000000" pitchFamily="17" charset="-128"/>
                <a:ea typeface="UD デジタル 教科書体 N-B" panose="02020700000000000000" pitchFamily="17" charset="-128"/>
              </a:rPr>
              <a:t>組</a:t>
            </a:r>
            <a:endParaRPr kumimoji="1" lang="en-US" altLang="ja-JP" sz="2400" b="1" dirty="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40" name="テキスト ボックス 39">
            <a:extLst>
              <a:ext uri="{FF2B5EF4-FFF2-40B4-BE49-F238E27FC236}">
                <a16:creationId xmlns:a16="http://schemas.microsoft.com/office/drawing/2014/main" id="{3752BEDC-50EC-4512-9F10-26221104EDEA}"/>
              </a:ext>
            </a:extLst>
          </p:cNvPr>
          <p:cNvSpPr txBox="1"/>
          <p:nvPr/>
        </p:nvSpPr>
        <p:spPr>
          <a:xfrm>
            <a:off x="1525503" y="3938327"/>
            <a:ext cx="2492990" cy="251928"/>
          </a:xfrm>
          <a:prstGeom prst="rect">
            <a:avLst/>
          </a:prstGeom>
          <a:noFill/>
        </p:spPr>
        <p:txBody>
          <a:bodyPr wrap="none" rtlCol="0">
            <a:spAutoFit/>
          </a:bodyPr>
          <a:lstStyle/>
          <a:p>
            <a:pPr algn="l">
              <a:lnSpc>
                <a:spcPts val="1200"/>
              </a:lnSpc>
            </a:pPr>
            <a:r>
              <a:rPr lang="ja-JP" altLang="en-US" sz="12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詳細は参加者にご連絡</a:t>
            </a:r>
            <a:r>
              <a:rPr lang="ja-JP" altLang="en-US" sz="12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いたします</a:t>
            </a:r>
            <a:endParaRPr lang="ja-JP" altLang="ja-JP" sz="1200" kern="100" dirty="0">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p:txBody>
      </p:sp>
      <p:sp>
        <p:nvSpPr>
          <p:cNvPr id="48" name="テキスト ボックス 47">
            <a:extLst>
              <a:ext uri="{FF2B5EF4-FFF2-40B4-BE49-F238E27FC236}">
                <a16:creationId xmlns:a16="http://schemas.microsoft.com/office/drawing/2014/main" id="{C5979483-1BC5-4E69-A4AD-90D93182B25B}"/>
              </a:ext>
            </a:extLst>
          </p:cNvPr>
          <p:cNvSpPr txBox="1"/>
          <p:nvPr/>
        </p:nvSpPr>
        <p:spPr>
          <a:xfrm>
            <a:off x="997332" y="2423247"/>
            <a:ext cx="6171420" cy="248273"/>
          </a:xfrm>
          <a:prstGeom prst="rect">
            <a:avLst/>
          </a:prstGeom>
          <a:noFill/>
        </p:spPr>
        <p:txBody>
          <a:bodyPr wrap="square" rtlCol="0">
            <a:spAutoFit/>
          </a:bodyPr>
          <a:lstStyle/>
          <a:p>
            <a:pPr algn="l">
              <a:lnSpc>
                <a:spcPts val="1200"/>
              </a:lnSpc>
            </a:pPr>
            <a:r>
              <a:rPr lang="ja-JP" altLang="en-US" sz="1100" kern="100" dirty="0">
                <a:effectLst/>
                <a:latin typeface="+mj-ea"/>
                <a:ea typeface="+mj-ea"/>
                <a:cs typeface="Times New Roman" panose="02020603050405020304" pitchFamily="18" charset="0"/>
              </a:rPr>
              <a:t>講師：品川明（学習院女子大学教授）</a:t>
            </a:r>
            <a:r>
              <a:rPr lang="ja-JP" altLang="en-US" sz="1100" kern="100" dirty="0">
                <a:latin typeface="+mj-ea"/>
                <a:ea typeface="+mj-ea"/>
                <a:cs typeface="Times New Roman" panose="02020603050405020304" pitchFamily="18" charset="0"/>
              </a:rPr>
              <a:t>　萩原知美　</a:t>
            </a:r>
            <a:r>
              <a:rPr lang="ja-JP" altLang="en-US" sz="1100" kern="100" dirty="0">
                <a:effectLst/>
                <a:latin typeface="+mj-ea"/>
                <a:ea typeface="+mj-ea"/>
                <a:cs typeface="Times New Roman" panose="02020603050405020304" pitchFamily="18" charset="0"/>
              </a:rPr>
              <a:t>萩原哲也（ファームインさぎ山）</a:t>
            </a:r>
            <a:endParaRPr lang="ja-JP" altLang="ja-JP" sz="1100" kern="100" dirty="0">
              <a:effectLst/>
              <a:latin typeface="+mj-ea"/>
              <a:ea typeface="+mj-ea"/>
              <a:cs typeface="Times New Roman" panose="02020603050405020304" pitchFamily="18" charset="0"/>
            </a:endParaRPr>
          </a:p>
        </p:txBody>
      </p:sp>
      <p:pic>
        <p:nvPicPr>
          <p:cNvPr id="53" name="グラフィックス 52" descr="バス">
            <a:extLst>
              <a:ext uri="{FF2B5EF4-FFF2-40B4-BE49-F238E27FC236}">
                <a16:creationId xmlns:a16="http://schemas.microsoft.com/office/drawing/2014/main" id="{EE76E3C9-B8CC-4C33-9695-7121B9AD2FDD}"/>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3683" y="704060"/>
            <a:ext cx="478944" cy="478944"/>
          </a:xfrm>
          <a:prstGeom prst="rect">
            <a:avLst/>
          </a:prstGeom>
        </p:spPr>
      </p:pic>
      <p:sp>
        <p:nvSpPr>
          <p:cNvPr id="57" name="正方形/長方形 56">
            <a:extLst>
              <a:ext uri="{FF2B5EF4-FFF2-40B4-BE49-F238E27FC236}">
                <a16:creationId xmlns:a16="http://schemas.microsoft.com/office/drawing/2014/main" id="{506BDD93-8A8F-437D-8B10-E5DAB197F660}"/>
              </a:ext>
            </a:extLst>
          </p:cNvPr>
          <p:cNvSpPr/>
          <p:nvPr/>
        </p:nvSpPr>
        <p:spPr>
          <a:xfrm>
            <a:off x="181161" y="782092"/>
            <a:ext cx="6268989" cy="369332"/>
          </a:xfrm>
          <a:prstGeom prst="rect">
            <a:avLst/>
          </a:prstGeom>
          <a:noFill/>
        </p:spPr>
        <p:txBody>
          <a:bodyPr wrap="square" lIns="91440" tIns="45720" rIns="91440" bIns="45720">
            <a:spAutoFit/>
          </a:bodyPr>
          <a:lstStyle/>
          <a:p>
            <a:pPr algn="ctr"/>
            <a:r>
              <a:rPr lang="ja-JP" altLang="en-US" dirty="0">
                <a:ln w="0"/>
                <a:solidFill>
                  <a:schemeClr val="accent3">
                    <a:lumMod val="75000"/>
                  </a:schemeClr>
                </a:solidFill>
                <a:effectLst>
                  <a:outerShdw blurRad="38100" dist="19050" dir="2700000" algn="tl" rotWithShape="0">
                    <a:schemeClr val="dk1">
                      <a:alpha val="40000"/>
                    </a:schemeClr>
                  </a:outerShdw>
                </a:effectLst>
                <a:latin typeface="UD デジタル 教科書体 N-B" panose="02020700000000000000" pitchFamily="17" charset="-128"/>
                <a:ea typeface="UD デジタル 教科書体 N-B" panose="02020700000000000000" pitchFamily="17" charset="-128"/>
              </a:rPr>
              <a:t>学習院女子大学から大型バスで行く！</a:t>
            </a:r>
            <a:endParaRPr lang="ja-JP" altLang="en-US" sz="4800" b="0" cap="none" spc="0" dirty="0">
              <a:ln w="0"/>
              <a:solidFill>
                <a:schemeClr val="accent3">
                  <a:lumMod val="75000"/>
                </a:schemeClr>
              </a:solidFill>
              <a:effectLst>
                <a:outerShdw blurRad="38100" dist="19050" dir="2700000" algn="tl" rotWithShape="0">
                  <a:schemeClr val="dk1">
                    <a:alpha val="40000"/>
                  </a:schemeClr>
                </a:outerShdw>
              </a:effectLst>
              <a:latin typeface="UD デジタル 教科書体 N-B" panose="02020700000000000000" pitchFamily="17" charset="-128"/>
              <a:ea typeface="UD デジタル 教科書体 N-B" panose="02020700000000000000" pitchFamily="17" charset="-128"/>
            </a:endParaRPr>
          </a:p>
        </p:txBody>
      </p:sp>
      <p:sp>
        <p:nvSpPr>
          <p:cNvPr id="60" name="テキスト ボックス 59">
            <a:extLst>
              <a:ext uri="{FF2B5EF4-FFF2-40B4-BE49-F238E27FC236}">
                <a16:creationId xmlns:a16="http://schemas.microsoft.com/office/drawing/2014/main" id="{461A76F6-D3C9-4DE8-BB8D-A05D31C8328F}"/>
              </a:ext>
            </a:extLst>
          </p:cNvPr>
          <p:cNvSpPr txBox="1"/>
          <p:nvPr/>
        </p:nvSpPr>
        <p:spPr>
          <a:xfrm>
            <a:off x="-365760" y="6613889"/>
            <a:ext cx="7534512" cy="461665"/>
          </a:xfrm>
          <a:prstGeom prst="rect">
            <a:avLst/>
          </a:prstGeom>
          <a:noFill/>
        </p:spPr>
        <p:txBody>
          <a:bodyPr wrap="square" rtlCol="0">
            <a:spAutoFit/>
          </a:bodyPr>
          <a:lstStyle/>
          <a:p>
            <a:pPr algn="ctr"/>
            <a:r>
              <a:rPr kumimoji="1" lang="ja-JP" altLang="en-US" sz="2400" b="1" dirty="0">
                <a:solidFill>
                  <a:schemeClr val="accent2">
                    <a:lumMod val="75000"/>
                  </a:schemeClr>
                </a:solidFill>
                <a:latin typeface="UD デジタル 教科書体 N-B" panose="02020700000000000000" pitchFamily="17" charset="-128"/>
                <a:ea typeface="UD デジタル 教科書体 N-B" panose="02020700000000000000" pitchFamily="17" charset="-128"/>
              </a:rPr>
              <a:t>申込方法　</a:t>
            </a:r>
            <a:r>
              <a:rPr kumimoji="1" lang="en-US" altLang="ja-JP" sz="1200" b="1" dirty="0">
                <a:solidFill>
                  <a:srgbClr val="FF0000"/>
                </a:solidFill>
                <a:latin typeface="UD デジタル 教科書体 N-B" panose="02020700000000000000" pitchFamily="17" charset="-128"/>
                <a:ea typeface="UD デジタル 教科書体 N-B" panose="02020700000000000000" pitchFamily="17" charset="-128"/>
              </a:rPr>
              <a:t>※</a:t>
            </a:r>
            <a:r>
              <a:rPr kumimoji="1" lang="ja-JP" altLang="en-US" sz="1200" b="1" dirty="0">
                <a:solidFill>
                  <a:srgbClr val="FF0000"/>
                </a:solidFill>
                <a:latin typeface="UD デジタル 教科書体 N-B" panose="02020700000000000000" pitchFamily="17" charset="-128"/>
                <a:ea typeface="UD デジタル 教科書体 N-B" panose="02020700000000000000" pitchFamily="17" charset="-128"/>
              </a:rPr>
              <a:t>ご兄弟の場合は別々に（お子様１名保護者</a:t>
            </a:r>
            <a:r>
              <a:rPr kumimoji="1" lang="en-US" altLang="ja-JP" sz="1200" b="1" dirty="0">
                <a:solidFill>
                  <a:srgbClr val="FF0000"/>
                </a:solidFill>
                <a:latin typeface="UD デジタル 教科書体 N-B" panose="02020700000000000000" pitchFamily="17" charset="-128"/>
                <a:ea typeface="UD デジタル 教科書体 N-B" panose="02020700000000000000" pitchFamily="17" charset="-128"/>
              </a:rPr>
              <a:t>1</a:t>
            </a:r>
            <a:r>
              <a:rPr kumimoji="1" lang="ja-JP" altLang="en-US" sz="1200" b="1" dirty="0">
                <a:solidFill>
                  <a:srgbClr val="FF0000"/>
                </a:solidFill>
                <a:latin typeface="UD デジタル 教科書体 N-B" panose="02020700000000000000" pitchFamily="17" charset="-128"/>
                <a:ea typeface="UD デジタル 教科書体 N-B" panose="02020700000000000000" pitchFamily="17" charset="-128"/>
              </a:rPr>
              <a:t>名）お申込みください　</a:t>
            </a:r>
            <a:endParaRPr kumimoji="1" lang="en-US" altLang="ja-JP" sz="1200" b="1" dirty="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63" name="テキスト ボックス 62">
            <a:extLst>
              <a:ext uri="{FF2B5EF4-FFF2-40B4-BE49-F238E27FC236}">
                <a16:creationId xmlns:a16="http://schemas.microsoft.com/office/drawing/2014/main" id="{CDCA9D6A-8A87-4E5D-832D-942E027F2B16}"/>
              </a:ext>
            </a:extLst>
          </p:cNvPr>
          <p:cNvSpPr txBox="1"/>
          <p:nvPr/>
        </p:nvSpPr>
        <p:spPr>
          <a:xfrm>
            <a:off x="1533572" y="4060309"/>
            <a:ext cx="4083169" cy="1036117"/>
          </a:xfrm>
          <a:prstGeom prst="rect">
            <a:avLst/>
          </a:prstGeom>
          <a:noFill/>
        </p:spPr>
        <p:txBody>
          <a:bodyPr wrap="none" rtlCol="0">
            <a:spAutoFit/>
          </a:bodyPr>
          <a:lstStyle/>
          <a:p>
            <a:pPr algn="l">
              <a:lnSpc>
                <a:spcPts val="1200"/>
              </a:lnSpc>
            </a:pPr>
            <a:endParaRPr lang="en-US" altLang="ja-JP" sz="12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nSpc>
                <a:spcPts val="1200"/>
              </a:lnSpc>
            </a:pPr>
            <a:endParaRPr lang="en-US"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r>
              <a:rPr lang="ja-JP" altLang="en-US"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お子様</a:t>
            </a:r>
            <a:r>
              <a:rPr lang="en-US" altLang="ja-JP"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1</a:t>
            </a:r>
            <a:r>
              <a:rPr lang="ja-JP" altLang="en-US"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名・保護者</a:t>
            </a:r>
            <a:r>
              <a:rPr lang="en-US" altLang="ja-JP"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1</a:t>
            </a:r>
            <a:r>
              <a:rPr lang="ja-JP" altLang="en-US"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名を一組といたします</a:t>
            </a:r>
            <a:endParaRPr lang="en-US" altLang="ja-JP"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nSpc>
                <a:spcPts val="1200"/>
              </a:lnSpc>
            </a:pPr>
            <a:endParaRPr lang="en-US" altLang="ja-JP"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nSpc>
                <a:spcPts val="1200"/>
              </a:lnSpc>
            </a:pPr>
            <a:r>
              <a:rPr lang="ja-JP" altLang="en-US"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対象者：学習院幼稚園・初等科の親子</a:t>
            </a:r>
            <a:endParaRPr lang="en-US" altLang="ja-JP"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l">
              <a:lnSpc>
                <a:spcPts val="1200"/>
              </a:lnSpc>
            </a:pPr>
            <a:endParaRPr lang="en-US" altLang="ja-JP" sz="16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p:txBody>
      </p:sp>
      <p:sp>
        <p:nvSpPr>
          <p:cNvPr id="68" name="テキスト ボックス 67">
            <a:extLst>
              <a:ext uri="{FF2B5EF4-FFF2-40B4-BE49-F238E27FC236}">
                <a16:creationId xmlns:a16="http://schemas.microsoft.com/office/drawing/2014/main" id="{8FDEDD91-5B34-4F60-8AE6-F9FBF55C8F2A}"/>
              </a:ext>
            </a:extLst>
          </p:cNvPr>
          <p:cNvSpPr txBox="1"/>
          <p:nvPr/>
        </p:nvSpPr>
        <p:spPr>
          <a:xfrm>
            <a:off x="268224" y="7240265"/>
            <a:ext cx="6333711" cy="2566857"/>
          </a:xfrm>
          <a:prstGeom prst="rect">
            <a:avLst/>
          </a:prstGeom>
          <a:noFill/>
        </p:spPr>
        <p:txBody>
          <a:bodyPr wrap="square" rtlCol="0">
            <a:spAutoFit/>
          </a:bodyPr>
          <a:lstStyle/>
          <a:p>
            <a:pPr algn="ctr"/>
            <a:r>
              <a:rPr lang="ja-JP" altLang="en-US" sz="1400" kern="0" dirty="0">
                <a:latin typeface="+mj-ea"/>
                <a:ea typeface="+mj-ea"/>
                <a:cs typeface="ＭＳ Ｐゴシック" panose="020B0600070205080204" pitchFamily="50" charset="-128"/>
              </a:rPr>
              <a:t>受付期間</a:t>
            </a:r>
            <a:r>
              <a:rPr lang="en-US" altLang="ja-JP" sz="1400" kern="0" dirty="0">
                <a:effectLst/>
                <a:latin typeface="+mj-ea"/>
                <a:ea typeface="+mj-ea"/>
                <a:cs typeface="ＭＳ Ｐゴシック" panose="020B0600070205080204" pitchFamily="50" charset="-128"/>
              </a:rPr>
              <a:t>11</a:t>
            </a:r>
            <a:r>
              <a:rPr lang="ja-JP" altLang="en-US" sz="1400" kern="0" dirty="0">
                <a:effectLst/>
                <a:latin typeface="+mj-ea"/>
                <a:ea typeface="+mj-ea"/>
                <a:cs typeface="ＭＳ Ｐゴシック" panose="020B0600070205080204" pitchFamily="50" charset="-128"/>
              </a:rPr>
              <a:t>月</a:t>
            </a:r>
            <a:r>
              <a:rPr lang="en-US" altLang="ja-JP" sz="1400" kern="0" dirty="0">
                <a:effectLst/>
                <a:latin typeface="+mj-ea"/>
                <a:ea typeface="+mj-ea"/>
                <a:cs typeface="ＭＳ Ｐゴシック" panose="020B0600070205080204" pitchFamily="50" charset="-128"/>
              </a:rPr>
              <a:t>9</a:t>
            </a:r>
            <a:r>
              <a:rPr lang="ja-JP" altLang="en-US" sz="1400" kern="0">
                <a:effectLst/>
                <a:latin typeface="+mj-ea"/>
                <a:ea typeface="+mj-ea"/>
                <a:cs typeface="ＭＳ Ｐゴシック" panose="020B0600070205080204" pitchFamily="50" charset="-128"/>
              </a:rPr>
              <a:t>日（木）</a:t>
            </a:r>
            <a:r>
              <a:rPr lang="ja-JP" altLang="en-US" sz="1400" kern="0" dirty="0">
                <a:effectLst/>
                <a:latin typeface="+mj-ea"/>
                <a:ea typeface="+mj-ea"/>
                <a:cs typeface="ＭＳ Ｐゴシック" panose="020B0600070205080204" pitchFamily="50" charset="-128"/>
              </a:rPr>
              <a:t>から</a:t>
            </a:r>
            <a:r>
              <a:rPr lang="en-US" altLang="ja-JP" sz="1400" kern="0" dirty="0">
                <a:effectLst/>
                <a:latin typeface="+mj-ea"/>
                <a:ea typeface="+mj-ea"/>
                <a:cs typeface="ＭＳ Ｐゴシック" panose="020B0600070205080204" pitchFamily="50" charset="-128"/>
              </a:rPr>
              <a:t>11</a:t>
            </a:r>
            <a:r>
              <a:rPr lang="ja-JP" altLang="en-US" sz="1400" kern="0" dirty="0">
                <a:effectLst/>
                <a:latin typeface="+mj-ea"/>
                <a:ea typeface="+mj-ea"/>
                <a:cs typeface="ＭＳ Ｐゴシック" panose="020B0600070205080204" pitchFamily="50" charset="-128"/>
              </a:rPr>
              <a:t>月</a:t>
            </a:r>
            <a:r>
              <a:rPr lang="en-US" altLang="ja-JP" sz="1400" kern="0" dirty="0">
                <a:effectLst/>
                <a:latin typeface="+mj-ea"/>
                <a:ea typeface="+mj-ea"/>
                <a:cs typeface="ＭＳ Ｐゴシック" panose="020B0600070205080204" pitchFamily="50" charset="-128"/>
              </a:rPr>
              <a:t>16</a:t>
            </a:r>
            <a:r>
              <a:rPr lang="ja-JP" altLang="en-US" sz="1400" kern="0" dirty="0">
                <a:effectLst/>
                <a:latin typeface="+mj-ea"/>
                <a:ea typeface="+mj-ea"/>
                <a:cs typeface="ＭＳ Ｐゴシック" panose="020B0600070205080204" pitchFamily="50" charset="-128"/>
              </a:rPr>
              <a:t>日（木）まで</a:t>
            </a:r>
            <a:endParaRPr lang="en-US" altLang="ja-JP" sz="1400" kern="0" dirty="0">
              <a:effectLst/>
              <a:latin typeface="+mj-ea"/>
              <a:ea typeface="+mj-ea"/>
              <a:cs typeface="ＭＳ Ｐゴシック" panose="020B0600070205080204" pitchFamily="50" charset="-128"/>
            </a:endParaRPr>
          </a:p>
          <a:p>
            <a:pPr algn="just"/>
            <a:r>
              <a:rPr lang="ja-JP" altLang="en-US" sz="1400" b="1" kern="0" dirty="0">
                <a:latin typeface="+mj-ea"/>
                <a:ea typeface="+mj-ea"/>
                <a:cs typeface="ＭＳ Ｐゴシック" panose="020B0600070205080204" pitchFamily="50" charset="-128"/>
              </a:rPr>
              <a:t>　　　　　　　　　　　　応募多数の場合は抽選となります</a:t>
            </a:r>
            <a:endParaRPr lang="en-US" altLang="ja-JP" sz="1400" b="1" kern="0" dirty="0">
              <a:latin typeface="+mj-ea"/>
              <a:ea typeface="+mj-ea"/>
              <a:cs typeface="ＭＳ Ｐゴシック" panose="020B0600070205080204" pitchFamily="50" charset="-128"/>
            </a:endParaRPr>
          </a:p>
          <a:p>
            <a:pPr algn="just"/>
            <a:endParaRPr lang="en-US" altLang="ja-JP" sz="1400" kern="0" dirty="0">
              <a:latin typeface="+mj-ea"/>
              <a:ea typeface="+mj-ea"/>
              <a:cs typeface="ＭＳ Ｐゴシック" panose="020B0600070205080204" pitchFamily="50" charset="-128"/>
            </a:endParaRPr>
          </a:p>
          <a:p>
            <a:pPr algn="just"/>
            <a:r>
              <a:rPr lang="ja-JP" altLang="en-US" sz="1260" kern="0" dirty="0">
                <a:effectLst/>
                <a:latin typeface="+mj-ea"/>
                <a:ea typeface="+mj-ea"/>
                <a:cs typeface="ＭＳ Ｐゴシック" panose="020B0600070205080204" pitchFamily="50" charset="-128"/>
              </a:rPr>
              <a:t>申込先：</a:t>
            </a:r>
            <a:r>
              <a:rPr lang="en-US" altLang="ja-JP" kern="0" dirty="0">
                <a:effectLst/>
                <a:latin typeface="+mj-ea"/>
                <a:ea typeface="+mj-ea"/>
                <a:cs typeface="ＭＳ Ｐゴシック" panose="020B0600070205080204" pitchFamily="50" charset="-128"/>
              </a:rPr>
              <a:t>ecoscience7@yahoo.co.jp</a:t>
            </a:r>
            <a:r>
              <a:rPr lang="ja-JP" altLang="en-US" kern="0" dirty="0">
                <a:effectLst/>
                <a:latin typeface="+mj-ea"/>
                <a:ea typeface="+mj-ea"/>
                <a:cs typeface="ＭＳ Ｐゴシック" panose="020B0600070205080204" pitchFamily="50" charset="-128"/>
              </a:rPr>
              <a:t>　</a:t>
            </a:r>
            <a:r>
              <a:rPr lang="ja-JP" altLang="ja-JP" sz="1260" kern="0" dirty="0">
                <a:effectLst/>
                <a:latin typeface="+mj-ea"/>
                <a:ea typeface="+mj-ea"/>
                <a:cs typeface="ＭＳ Ｐゴシック" panose="020B0600070205080204" pitchFamily="50" charset="-128"/>
              </a:rPr>
              <a:t>環境教育センター</a:t>
            </a:r>
            <a:r>
              <a:rPr lang="ja-JP" altLang="en-US" sz="1260" kern="0" dirty="0">
                <a:effectLst/>
                <a:latin typeface="+mj-ea"/>
                <a:ea typeface="+mj-ea"/>
                <a:cs typeface="ＭＳ Ｐゴシック" panose="020B0600070205080204" pitchFamily="50" charset="-128"/>
              </a:rPr>
              <a:t>担当：ミシナ</a:t>
            </a:r>
          </a:p>
          <a:p>
            <a:pPr algn="just"/>
            <a:r>
              <a:rPr lang="ja-JP" altLang="en-US" sz="1260" kern="0" dirty="0">
                <a:effectLst/>
                <a:latin typeface="+mj-ea"/>
                <a:ea typeface="+mj-ea"/>
                <a:cs typeface="ＭＳ Ｐゴシック" panose="020B0600070205080204" pitchFamily="50" charset="-128"/>
              </a:rPr>
              <a:t>件名：「</a:t>
            </a:r>
            <a:r>
              <a:rPr lang="en-US" altLang="ja-JP" sz="1260" kern="0" dirty="0">
                <a:effectLst/>
                <a:latin typeface="+mj-ea"/>
                <a:ea typeface="+mj-ea"/>
                <a:cs typeface="ＭＳ Ｐゴシック" panose="020B0600070205080204" pitchFamily="50" charset="-128"/>
              </a:rPr>
              <a:t>12</a:t>
            </a:r>
            <a:r>
              <a:rPr lang="ja-JP" altLang="en-US" sz="1260" kern="0" dirty="0">
                <a:effectLst/>
                <a:latin typeface="+mj-ea"/>
                <a:ea typeface="+mj-ea"/>
                <a:cs typeface="ＭＳ Ｐゴシック" panose="020B0600070205080204" pitchFamily="50" charset="-128"/>
              </a:rPr>
              <a:t>月</a:t>
            </a:r>
            <a:r>
              <a:rPr lang="en-US" altLang="ja-JP" sz="1260" kern="0" dirty="0">
                <a:effectLst/>
                <a:latin typeface="+mj-ea"/>
                <a:ea typeface="+mj-ea"/>
                <a:cs typeface="ＭＳ Ｐゴシック" panose="020B0600070205080204" pitchFamily="50" charset="-128"/>
              </a:rPr>
              <a:t>3</a:t>
            </a:r>
            <a:r>
              <a:rPr lang="ja-JP" altLang="en-US" sz="1260" kern="0" dirty="0">
                <a:effectLst/>
                <a:latin typeface="+mj-ea"/>
                <a:ea typeface="+mj-ea"/>
                <a:cs typeface="ＭＳ Ｐゴシック" panose="020B0600070205080204" pitchFamily="50" charset="-128"/>
              </a:rPr>
              <a:t>日　農業体験申し込み」</a:t>
            </a:r>
          </a:p>
          <a:p>
            <a:pPr algn="just"/>
            <a:r>
              <a:rPr lang="en-US" altLang="ja-JP" sz="1260" kern="0" dirty="0">
                <a:effectLst/>
                <a:latin typeface="+mj-ea"/>
                <a:ea typeface="+mj-ea"/>
                <a:cs typeface="ＭＳ Ｐゴシック" panose="020B0600070205080204" pitchFamily="50" charset="-128"/>
              </a:rPr>
              <a:t>1</a:t>
            </a:r>
            <a:r>
              <a:rPr lang="ja-JP" altLang="en-US" sz="1260" kern="0" dirty="0">
                <a:effectLst/>
                <a:latin typeface="+mj-ea"/>
                <a:ea typeface="+mj-ea"/>
                <a:cs typeface="ＭＳ Ｐゴシック" panose="020B0600070205080204" pitchFamily="50" charset="-128"/>
              </a:rPr>
              <a:t>お子様と保護者のお名前（フリガナ）</a:t>
            </a:r>
            <a:endParaRPr lang="en-US" altLang="ja-JP" sz="1260" kern="0" dirty="0">
              <a:effectLst/>
              <a:latin typeface="+mj-ea"/>
              <a:ea typeface="+mj-ea"/>
              <a:cs typeface="ＭＳ Ｐゴシック" panose="020B0600070205080204" pitchFamily="50" charset="-128"/>
            </a:endParaRPr>
          </a:p>
          <a:p>
            <a:pPr algn="just"/>
            <a:r>
              <a:rPr lang="en-US" altLang="ja-JP" sz="1260" kern="0" dirty="0">
                <a:latin typeface="+mj-ea"/>
                <a:ea typeface="+mj-ea"/>
                <a:cs typeface="ＭＳ Ｐゴシック" panose="020B0600070205080204" pitchFamily="50" charset="-128"/>
              </a:rPr>
              <a:t>2</a:t>
            </a:r>
            <a:r>
              <a:rPr lang="ja-JP" altLang="en-US" sz="1260" kern="0" dirty="0">
                <a:solidFill>
                  <a:srgbClr val="FF0000"/>
                </a:solidFill>
                <a:latin typeface="+mj-ea"/>
                <a:ea typeface="+mj-ea"/>
                <a:cs typeface="ＭＳ Ｐゴシック" panose="020B0600070205080204" pitchFamily="50" charset="-128"/>
              </a:rPr>
              <a:t>親子の生年月日</a:t>
            </a:r>
            <a:r>
              <a:rPr lang="ja-JP" altLang="en-US" sz="1260" kern="0" dirty="0">
                <a:latin typeface="+mj-ea"/>
                <a:ea typeface="+mj-ea"/>
                <a:cs typeface="ＭＳ Ｐゴシック" panose="020B0600070205080204" pitchFamily="50" charset="-128"/>
              </a:rPr>
              <a:t>（</a:t>
            </a:r>
            <a:r>
              <a:rPr lang="ja-JP" altLang="en-US" sz="1260" kern="0" dirty="0">
                <a:solidFill>
                  <a:srgbClr val="FF0000"/>
                </a:solidFill>
                <a:latin typeface="+mj-ea"/>
                <a:ea typeface="+mj-ea"/>
                <a:cs typeface="ＭＳ Ｐゴシック" panose="020B0600070205080204" pitchFamily="50" charset="-128"/>
              </a:rPr>
              <a:t>西暦</a:t>
            </a:r>
            <a:r>
              <a:rPr lang="ja-JP" altLang="en-US" sz="1260" kern="0" dirty="0">
                <a:latin typeface="+mj-ea"/>
                <a:ea typeface="+mj-ea"/>
                <a:cs typeface="ＭＳ Ｐゴシック" panose="020B0600070205080204" pitchFamily="50" charset="-128"/>
              </a:rPr>
              <a:t>）</a:t>
            </a:r>
            <a:r>
              <a:rPr lang="ja-JP" altLang="en-US" sz="1260" kern="0" dirty="0">
                <a:solidFill>
                  <a:srgbClr val="FF0000"/>
                </a:solidFill>
                <a:latin typeface="+mj-ea"/>
                <a:ea typeface="+mj-ea"/>
                <a:cs typeface="ＭＳ Ｐゴシック" panose="020B0600070205080204" pitchFamily="50" charset="-128"/>
              </a:rPr>
              <a:t>年齢・性別（保険の関係で必ずご記入ください）</a:t>
            </a:r>
            <a:endParaRPr lang="en-US" altLang="ja-JP" sz="1260" kern="0" dirty="0">
              <a:solidFill>
                <a:srgbClr val="FF0000"/>
              </a:solidFill>
              <a:latin typeface="+mj-ea"/>
              <a:ea typeface="+mj-ea"/>
              <a:cs typeface="ＭＳ Ｐゴシック" panose="020B0600070205080204" pitchFamily="50" charset="-128"/>
            </a:endParaRPr>
          </a:p>
          <a:p>
            <a:pPr algn="just"/>
            <a:r>
              <a:rPr lang="en-US" altLang="ja-JP" sz="1260" kern="0" dirty="0">
                <a:latin typeface="+mj-ea"/>
                <a:ea typeface="+mj-ea"/>
                <a:cs typeface="ＭＳ Ｐゴシック" panose="020B0600070205080204" pitchFamily="50" charset="-128"/>
              </a:rPr>
              <a:t>3</a:t>
            </a:r>
            <a:r>
              <a:rPr lang="ja-JP" altLang="en-US" sz="1260" kern="0" dirty="0">
                <a:latin typeface="+mj-ea"/>
                <a:ea typeface="+mj-ea"/>
                <a:cs typeface="ＭＳ Ｐゴシック" panose="020B0600070205080204" pitchFamily="50" charset="-128"/>
              </a:rPr>
              <a:t>お子様の所属　（例：幼稚園</a:t>
            </a:r>
            <a:r>
              <a:rPr lang="en-US" altLang="ja-JP" sz="1260" kern="0" dirty="0">
                <a:latin typeface="+mj-ea"/>
                <a:ea typeface="+mj-ea"/>
                <a:cs typeface="ＭＳ Ｐゴシック" panose="020B0600070205080204" pitchFamily="50" charset="-128"/>
              </a:rPr>
              <a:t>/</a:t>
            </a:r>
            <a:r>
              <a:rPr lang="ja-JP" altLang="en-US" sz="1260" kern="0" dirty="0">
                <a:latin typeface="+mj-ea"/>
                <a:ea typeface="+mj-ea"/>
                <a:cs typeface="ＭＳ Ｐゴシック" panose="020B0600070205080204" pitchFamily="50" charset="-128"/>
              </a:rPr>
              <a:t>年少・初等科</a:t>
            </a:r>
            <a:r>
              <a:rPr lang="en-US" altLang="ja-JP" sz="1260" kern="0" dirty="0">
                <a:latin typeface="+mj-ea"/>
                <a:ea typeface="+mj-ea"/>
                <a:cs typeface="ＭＳ Ｐゴシック" panose="020B0600070205080204" pitchFamily="50" charset="-128"/>
              </a:rPr>
              <a:t>6</a:t>
            </a:r>
            <a:r>
              <a:rPr lang="ja-JP" altLang="en-US" sz="1260" kern="0" dirty="0">
                <a:latin typeface="+mj-ea"/>
                <a:ea typeface="+mj-ea"/>
                <a:cs typeface="ＭＳ Ｐゴシック" panose="020B0600070205080204" pitchFamily="50" charset="-128"/>
              </a:rPr>
              <a:t>年）</a:t>
            </a:r>
            <a:endParaRPr lang="en-US" altLang="ja-JP" sz="1260" kern="0" dirty="0">
              <a:effectLst/>
              <a:latin typeface="+mj-ea"/>
              <a:ea typeface="+mj-ea"/>
              <a:cs typeface="ＭＳ Ｐゴシック" panose="020B0600070205080204" pitchFamily="50" charset="-128"/>
            </a:endParaRPr>
          </a:p>
          <a:p>
            <a:pPr algn="just"/>
            <a:r>
              <a:rPr lang="en-US" altLang="ja-JP" sz="1260" kern="0" dirty="0">
                <a:latin typeface="+mj-ea"/>
                <a:ea typeface="+mj-ea"/>
                <a:cs typeface="ＭＳ Ｐゴシック" panose="020B0600070205080204" pitchFamily="50" charset="-128"/>
              </a:rPr>
              <a:t>4</a:t>
            </a:r>
            <a:r>
              <a:rPr lang="ja-JP" altLang="en-US" sz="1260" kern="0" dirty="0">
                <a:effectLst/>
                <a:latin typeface="+mj-ea"/>
                <a:ea typeface="+mj-ea"/>
                <a:cs typeface="ＭＳ Ｐゴシック" panose="020B0600070205080204" pitchFamily="50" charset="-128"/>
              </a:rPr>
              <a:t>　電話番号（緊急連絡先として日中連絡が取れる番号をお願いいたします）</a:t>
            </a:r>
            <a:endParaRPr lang="en-US" altLang="ja-JP" sz="1260" kern="0" dirty="0">
              <a:effectLst/>
              <a:latin typeface="+mj-ea"/>
              <a:ea typeface="+mj-ea"/>
              <a:cs typeface="ＭＳ Ｐゴシック" panose="020B0600070205080204" pitchFamily="50" charset="-128"/>
            </a:endParaRPr>
          </a:p>
          <a:p>
            <a:pPr algn="just"/>
            <a:r>
              <a:rPr lang="en-US" altLang="ja-JP" sz="1260" kern="0" dirty="0">
                <a:effectLst/>
                <a:latin typeface="+mj-ea"/>
                <a:ea typeface="+mj-ea"/>
                <a:cs typeface="ＭＳ Ｐゴシック" panose="020B0600070205080204" pitchFamily="50" charset="-128"/>
              </a:rPr>
              <a:t>5</a:t>
            </a:r>
            <a:r>
              <a:rPr lang="ja-JP" altLang="en-US" sz="1260" kern="0" dirty="0">
                <a:effectLst/>
                <a:latin typeface="+mj-ea"/>
                <a:ea typeface="+mj-ea"/>
                <a:cs typeface="ＭＳ Ｐゴシック" panose="020B0600070205080204" pitchFamily="50" charset="-128"/>
              </a:rPr>
              <a:t>　アレルギー（食べ物の種類記載）その他連絡事項</a:t>
            </a:r>
            <a:r>
              <a:rPr lang="ja-JP" altLang="en-US" sz="1260" kern="0" dirty="0">
                <a:latin typeface="+mj-ea"/>
                <a:ea typeface="+mj-ea"/>
                <a:cs typeface="ＭＳ Ｐゴシック" panose="020B0600070205080204" pitchFamily="50" charset="-128"/>
              </a:rPr>
              <a:t>等ありましたらご記入ください</a:t>
            </a:r>
            <a:endParaRPr lang="en-US" altLang="ja-JP" sz="1260" kern="0" dirty="0">
              <a:latin typeface="+mj-ea"/>
              <a:ea typeface="+mj-ea"/>
              <a:cs typeface="ＭＳ Ｐゴシック" panose="020B0600070205080204" pitchFamily="50" charset="-128"/>
            </a:endParaRPr>
          </a:p>
          <a:p>
            <a:pPr algn="just"/>
            <a:endParaRPr lang="ja-JP" altLang="en-US" sz="1260" kern="0" dirty="0">
              <a:effectLst/>
              <a:latin typeface="+mj-ea"/>
              <a:ea typeface="+mj-ea"/>
              <a:cs typeface="ＭＳ Ｐゴシック" panose="020B0600070205080204" pitchFamily="50" charset="-128"/>
            </a:endParaRPr>
          </a:p>
          <a:p>
            <a:pPr algn="r"/>
            <a:r>
              <a:rPr lang="ja-JP" altLang="en-US" sz="1260" kern="0" dirty="0">
                <a:latin typeface="+mj-ea"/>
                <a:ea typeface="+mj-ea"/>
                <a:cs typeface="ＭＳ Ｐゴシック" panose="020B0600070205080204" pitchFamily="50" charset="-128"/>
              </a:rPr>
              <a:t>　当選者の方には</a:t>
            </a:r>
            <a:r>
              <a:rPr lang="en-US" altLang="ja-JP" sz="1260" kern="0" dirty="0">
                <a:latin typeface="+mj-ea"/>
                <a:ea typeface="+mj-ea"/>
                <a:cs typeface="ＭＳ Ｐゴシック" panose="020B0600070205080204" pitchFamily="50" charset="-128"/>
              </a:rPr>
              <a:t>11</a:t>
            </a:r>
            <a:r>
              <a:rPr lang="ja-JP" altLang="en-US" sz="1260" kern="0" dirty="0">
                <a:latin typeface="+mj-ea"/>
                <a:ea typeface="+mj-ea"/>
                <a:cs typeface="ＭＳ Ｐゴシック" panose="020B0600070205080204" pitchFamily="50" charset="-128"/>
              </a:rPr>
              <a:t>月</a:t>
            </a:r>
            <a:r>
              <a:rPr lang="en-US" altLang="ja-JP" sz="1260" kern="0" dirty="0">
                <a:latin typeface="+mj-ea"/>
                <a:ea typeface="+mj-ea"/>
                <a:cs typeface="ＭＳ Ｐゴシック" panose="020B0600070205080204" pitchFamily="50" charset="-128"/>
              </a:rPr>
              <a:t>22</a:t>
            </a:r>
            <a:r>
              <a:rPr lang="ja-JP" altLang="en-US" sz="1260" kern="0" dirty="0">
                <a:latin typeface="+mj-ea"/>
                <a:ea typeface="+mj-ea"/>
                <a:cs typeface="ＭＳ Ｐゴシック" panose="020B0600070205080204" pitchFamily="50" charset="-128"/>
              </a:rPr>
              <a:t>日までに詳細等をメールにてご連絡いたします。</a:t>
            </a:r>
            <a:endParaRPr lang="en-US" altLang="ja-JP" sz="1260" kern="0" dirty="0">
              <a:latin typeface="+mj-ea"/>
              <a:ea typeface="+mj-ea"/>
              <a:cs typeface="ＭＳ Ｐゴシック" panose="020B0600070205080204" pitchFamily="50" charset="-128"/>
            </a:endParaRPr>
          </a:p>
        </p:txBody>
      </p:sp>
      <p:sp>
        <p:nvSpPr>
          <p:cNvPr id="70" name="楕円 69">
            <a:extLst>
              <a:ext uri="{FF2B5EF4-FFF2-40B4-BE49-F238E27FC236}">
                <a16:creationId xmlns:a16="http://schemas.microsoft.com/office/drawing/2014/main" id="{AF797A3A-A89D-4954-A59D-DDCFFFEC6970}"/>
              </a:ext>
            </a:extLst>
          </p:cNvPr>
          <p:cNvSpPr/>
          <p:nvPr/>
        </p:nvSpPr>
        <p:spPr>
          <a:xfrm>
            <a:off x="5649827" y="-7509"/>
            <a:ext cx="1147864" cy="1148689"/>
          </a:xfrm>
          <a:prstGeom prst="ellipse">
            <a:avLst/>
          </a:prstGeom>
          <a:solidFill>
            <a:srgbClr val="FFFFE7"/>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テキスト ボックス 71">
            <a:extLst>
              <a:ext uri="{FF2B5EF4-FFF2-40B4-BE49-F238E27FC236}">
                <a16:creationId xmlns:a16="http://schemas.microsoft.com/office/drawing/2014/main" id="{FCD3D107-CED7-42EB-A4D6-60613583442D}"/>
              </a:ext>
            </a:extLst>
          </p:cNvPr>
          <p:cNvSpPr txBox="1"/>
          <p:nvPr/>
        </p:nvSpPr>
        <p:spPr>
          <a:xfrm>
            <a:off x="5520729" y="179469"/>
            <a:ext cx="1406060" cy="830997"/>
          </a:xfrm>
          <a:prstGeom prst="rect">
            <a:avLst/>
          </a:prstGeom>
          <a:noFill/>
        </p:spPr>
        <p:txBody>
          <a:bodyPr wrap="square" rtlCol="0">
            <a:spAutoFit/>
          </a:bodyPr>
          <a:lstStyle/>
          <a:p>
            <a:pPr algn="ctr"/>
            <a:r>
              <a:rPr kumimoji="1" lang="ja-JP" altLang="en-US" sz="2400" b="1" dirty="0">
                <a:solidFill>
                  <a:schemeClr val="accent2">
                    <a:lumMod val="75000"/>
                  </a:schemeClr>
                </a:solidFill>
                <a:latin typeface="UD デジタル 教科書体 N-B" panose="02020700000000000000" pitchFamily="17" charset="-128"/>
                <a:ea typeface="UD デジタル 教科書体 N-B" panose="02020700000000000000" pitchFamily="17" charset="-128"/>
              </a:rPr>
              <a:t>参加費</a:t>
            </a:r>
            <a:endParaRPr kumimoji="1" lang="en-US" altLang="ja-JP" sz="2400" b="1" dirty="0">
              <a:solidFill>
                <a:schemeClr val="accent2">
                  <a:lumMod val="75000"/>
                </a:schemeClr>
              </a:solidFill>
              <a:latin typeface="UD デジタル 教科書体 N-B" panose="02020700000000000000" pitchFamily="17" charset="-128"/>
              <a:ea typeface="UD デジタル 教科書体 N-B" panose="02020700000000000000" pitchFamily="17" charset="-128"/>
            </a:endParaRPr>
          </a:p>
          <a:p>
            <a:pPr algn="ctr"/>
            <a:r>
              <a:rPr kumimoji="1" lang="ja-JP" altLang="en-US" sz="2400" b="1" dirty="0">
                <a:solidFill>
                  <a:schemeClr val="accent2">
                    <a:lumMod val="75000"/>
                  </a:schemeClr>
                </a:solidFill>
                <a:latin typeface="UD デジタル 教科書体 N-B" panose="02020700000000000000" pitchFamily="17" charset="-128"/>
                <a:ea typeface="UD デジタル 教科書体 N-B" panose="02020700000000000000" pitchFamily="17" charset="-128"/>
              </a:rPr>
              <a:t>無料</a:t>
            </a:r>
            <a:endParaRPr kumimoji="1" lang="en-US" altLang="ja-JP" sz="2400" b="1" dirty="0">
              <a:solidFill>
                <a:schemeClr val="accent2">
                  <a:lumMod val="75000"/>
                </a:schemeClr>
              </a:solidFill>
              <a:latin typeface="UD デジタル 教科書体 N-B" panose="02020700000000000000" pitchFamily="17" charset="-128"/>
              <a:ea typeface="UD デジタル 教科書体 N-B" panose="02020700000000000000" pitchFamily="17" charset="-128"/>
            </a:endParaRPr>
          </a:p>
        </p:txBody>
      </p:sp>
      <p:pic>
        <p:nvPicPr>
          <p:cNvPr id="76" name="グラフィックス 75" descr="農業">
            <a:extLst>
              <a:ext uri="{FF2B5EF4-FFF2-40B4-BE49-F238E27FC236}">
                <a16:creationId xmlns:a16="http://schemas.microsoft.com/office/drawing/2014/main" id="{4E221325-CB41-4527-96DB-80EB268F94E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4673" y="1615381"/>
            <a:ext cx="832127" cy="832127"/>
          </a:xfrm>
          <a:prstGeom prst="rect">
            <a:avLst/>
          </a:prstGeom>
        </p:spPr>
      </p:pic>
    </p:spTree>
    <p:extLst>
      <p:ext uri="{BB962C8B-B14F-4D97-AF65-F5344CB8AC3E}">
        <p14:creationId xmlns:p14="http://schemas.microsoft.com/office/powerpoint/2010/main" val="2061397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docProps/app.xml><?xml version="1.0" encoding="utf-8"?>
<Properties xmlns="http://schemas.openxmlformats.org/officeDocument/2006/extended-properties" xmlns:vt="http://schemas.openxmlformats.org/officeDocument/2006/docPropsVTypes">
  <Template>Integral</Template>
  <TotalTime>478</TotalTime>
  <Words>465</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N-B</vt:lpstr>
      <vt:lpstr>メイリオ</vt:lpstr>
      <vt:lpstr>Tw Cen MT</vt:lpstr>
      <vt:lpstr>Tw Cen MT Condensed</vt:lpstr>
      <vt:lpstr>Wingdings 3</vt:lpstr>
      <vt:lpstr>インテグラル</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MISAO</dc:creator>
  <cp:lastModifiedBy>20079138</cp:lastModifiedBy>
  <cp:revision>39</cp:revision>
  <dcterms:created xsi:type="dcterms:W3CDTF">2020-11-18T03:57:33Z</dcterms:created>
  <dcterms:modified xsi:type="dcterms:W3CDTF">2023-10-31T07:20:32Z</dcterms:modified>
</cp:coreProperties>
</file>